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5" r:id="rId9"/>
    <p:sldId id="263" r:id="rId10"/>
    <p:sldId id="264" r:id="rId11"/>
    <p:sldId id="267" r:id="rId12"/>
    <p:sldId id="266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752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16148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93978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804978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7122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34174324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0775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99810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7583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6223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33107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6214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40166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24732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61845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57818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139580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50000"/>
            <a:lumOff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1E6C106-8DAA-4544-A1C5-CC93AAB269E6}" type="datetimeFigureOut">
              <a:rPr lang="ru-RU" smtClean="0"/>
              <a:t>24.10.2025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576D3523-AEDE-4BF4-BB8C-33CDDADBA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794709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  <p:sldLayoutId id="2147483774" r:id="rId12"/>
    <p:sldLayoutId id="2147483775" r:id="rId13"/>
    <p:sldLayoutId id="2147483776" r:id="rId14"/>
    <p:sldLayoutId id="2147483777" r:id="rId15"/>
    <p:sldLayoutId id="2147483778" r:id="rId16"/>
    <p:sldLayoutId id="214748377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0.png"/><Relationship Id="rId3" Type="http://schemas.microsoft.com/office/2007/relationships/hdphoto" Target="../media/hdphoto1.wdp"/><Relationship Id="rId7" Type="http://schemas.openxmlformats.org/officeDocument/2006/relationships/image" Target="../media/image5.png"/><Relationship Id="rId12" Type="http://schemas.openxmlformats.org/officeDocument/2006/relationships/image" Target="../media/image9.png"/><Relationship Id="rId17" Type="http://schemas.openxmlformats.org/officeDocument/2006/relationships/image" Target="../media/image13.jpeg"/><Relationship Id="rId2" Type="http://schemas.openxmlformats.org/officeDocument/2006/relationships/image" Target="../media/image1.png"/><Relationship Id="rId16" Type="http://schemas.microsoft.com/office/2007/relationships/hdphoto" Target="../media/hdphoto3.wdp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microsoft.com/office/2007/relationships/hdphoto" Target="../media/hdphoto2.wdp"/><Relationship Id="rId5" Type="http://schemas.openxmlformats.org/officeDocument/2006/relationships/image" Target="../media/image3.png"/><Relationship Id="rId15" Type="http://schemas.openxmlformats.org/officeDocument/2006/relationships/image" Target="../media/image12.png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7" Type="http://schemas.openxmlformats.org/officeDocument/2006/relationships/image" Target="../media/image52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1.jpeg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.png"/><Relationship Id="rId4" Type="http://schemas.openxmlformats.org/officeDocument/2006/relationships/image" Target="../media/image1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7" Type="http://schemas.openxmlformats.org/officeDocument/2006/relationships/image" Target="../media/image19.jpe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18.png"/><Relationship Id="rId4" Type="http://schemas.microsoft.com/office/2007/relationships/hdphoto" Target="../media/hdphoto4.wdp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13" Type="http://schemas.microsoft.com/office/2007/relationships/hdphoto" Target="../media/hdphoto11.wdp"/><Relationship Id="rId3" Type="http://schemas.microsoft.com/office/2007/relationships/hdphoto" Target="../media/hdphoto6.wdp"/><Relationship Id="rId7" Type="http://schemas.microsoft.com/office/2007/relationships/hdphoto" Target="../media/hdphoto8.wdp"/><Relationship Id="rId12" Type="http://schemas.openxmlformats.org/officeDocument/2006/relationships/image" Target="../media/image25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microsoft.com/office/2007/relationships/hdphoto" Target="../media/hdphoto10.wdp"/><Relationship Id="rId5" Type="http://schemas.microsoft.com/office/2007/relationships/hdphoto" Target="../media/hdphoto7.wdp"/><Relationship Id="rId10" Type="http://schemas.openxmlformats.org/officeDocument/2006/relationships/image" Target="../media/image24.png"/><Relationship Id="rId4" Type="http://schemas.openxmlformats.org/officeDocument/2006/relationships/image" Target="../media/image21.png"/><Relationship Id="rId9" Type="http://schemas.microsoft.com/office/2007/relationships/hdphoto" Target="../media/hdphoto9.wdp"/><Relationship Id="rId14" Type="http://schemas.openxmlformats.org/officeDocument/2006/relationships/image" Target="../media/image19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1.jpeg"/><Relationship Id="rId7" Type="http://schemas.openxmlformats.org/officeDocument/2006/relationships/image" Target="../media/image5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1.png"/><Relationship Id="rId10" Type="http://schemas.openxmlformats.org/officeDocument/2006/relationships/image" Target="../media/image33.jpeg"/><Relationship Id="rId4" Type="http://schemas.openxmlformats.org/officeDocument/2006/relationships/image" Target="../media/image32.jpeg"/><Relationship Id="rId9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30250" y="1597197"/>
            <a:ext cx="9126216" cy="193899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2400" b="1" cap="none" spc="0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Познавательно – творческий проект</a:t>
            </a:r>
          </a:p>
          <a:p>
            <a:pPr algn="ctr"/>
            <a:r>
              <a:rPr lang="ru-RU" sz="2400" b="1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Конкурс – фестиваль «По улицам города Екатеринбурга»</a:t>
            </a:r>
          </a:p>
          <a:p>
            <a:pPr algn="ctr"/>
            <a:endParaRPr lang="ru-RU" sz="2400" b="1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ru-RU" sz="2400" b="1" u="sng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Настольная игра для детей 6-7лет</a:t>
            </a:r>
            <a:endParaRPr lang="ru-RU" sz="2400" b="1" u="sng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ru-RU" sz="2400" b="1" u="sng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«Прогулка по </a:t>
            </a:r>
            <a:r>
              <a:rPr lang="ru-RU" sz="2400" b="1" u="sng" dirty="0" err="1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Боткинской</a:t>
            </a:r>
            <a:r>
              <a:rPr lang="ru-RU" sz="2400" b="1" u="sng" dirty="0" smtClean="0">
                <a:ln w="0"/>
                <a:solidFill>
                  <a:srgbClr val="0070C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: Азбука здоровья»</a:t>
            </a:r>
            <a:endParaRPr lang="ru-RU" sz="2400" b="1" u="sng" cap="none" spc="0" dirty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17504" y="287594"/>
            <a:ext cx="508023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Филиал МБДОУ – детский сад «Детство» </a:t>
            </a:r>
          </a:p>
          <a:p>
            <a:pPr algn="ctr"/>
            <a:r>
              <a:rPr lang="ru-RU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Comic Sans MS" panose="030F0702030302020204" pitchFamily="66" charset="0"/>
              </a:rPr>
              <a:t>детский сад № 306</a:t>
            </a:r>
            <a:endParaRPr lang="ru-RU" b="1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361834" y="4680485"/>
            <a:ext cx="5753416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16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Название команды: </a:t>
            </a:r>
            <a:r>
              <a:rPr lang="ru-RU" sz="1600" b="0" cap="none" spc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«</a:t>
            </a:r>
            <a:r>
              <a:rPr lang="ru-RU" sz="160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Создатели</a:t>
            </a:r>
            <a:r>
              <a:rPr lang="ru-RU" sz="1600" b="0" cap="none" spc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»</a:t>
            </a:r>
            <a:endParaRPr lang="ru-RU" sz="1600" b="0" cap="none" spc="0" dirty="0" smtClean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  <a:p>
            <a:r>
              <a:rPr lang="ru-RU" sz="16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Педагог: </a:t>
            </a:r>
            <a:r>
              <a:rPr lang="ru-RU" sz="16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Мылтасова Ульяна Константиновна</a:t>
            </a:r>
          </a:p>
          <a:p>
            <a:r>
              <a:rPr lang="ru-RU" sz="16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Семья Даниловых: </a:t>
            </a:r>
            <a:r>
              <a:rPr lang="ru-RU" sz="1600" b="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мама Татьяна Сергеевна и Никита</a:t>
            </a:r>
            <a:endParaRPr lang="ru-RU" sz="1600" b="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9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74"/>
          <a:stretch/>
        </p:blipFill>
        <p:spPr bwMode="auto">
          <a:xfrm>
            <a:off x="8830448" y="4680565"/>
            <a:ext cx="3600000" cy="217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Татьяна\AppData\Local\Microsoft\Windows\INetCache\Content.Word\WhatsApp Image 2025-10-21 at 09.10.06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1" r="68990" b="53310"/>
          <a:stretch>
            <a:fillRect/>
          </a:stretch>
        </p:blipFill>
        <p:spPr bwMode="auto">
          <a:xfrm>
            <a:off x="7982406" y="5374005"/>
            <a:ext cx="775335" cy="1483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Татьяна\AppData\Local\Microsoft\Windows\INetCache\Content.Word\20742965_4gsw_p2gd_210722-no-bg-preview (carve.photos)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9" r="52991" b="49652"/>
          <a:stretch>
            <a:fillRect/>
          </a:stretch>
        </p:blipFill>
        <p:spPr bwMode="auto">
          <a:xfrm>
            <a:off x="7909699" y="6181090"/>
            <a:ext cx="511810" cy="67691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Татьяна\AppData\Local\Microsoft\Windows\INetCache\Content.Word\20742965_4gsw_p2gd_210722-no-bg-preview (carve.photos).pn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4" t="54167" r="52351"/>
          <a:stretch/>
        </p:blipFill>
        <p:spPr bwMode="auto">
          <a:xfrm>
            <a:off x="11502917" y="4723980"/>
            <a:ext cx="711200" cy="83058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Татьяна\AppData\Local\Microsoft\Windows\INetCache\Content.Word\WhatsApp Image 2025-10-21 at 09.10.06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6" t="17822" r="62295" b="12871"/>
          <a:stretch/>
        </p:blipFill>
        <p:spPr bwMode="auto">
          <a:xfrm>
            <a:off x="11551177" y="3679150"/>
            <a:ext cx="662940" cy="1079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Татьяна\AppData\Local\Microsoft\Windows\INetCache\Content.Word\WhatsApp Image 2025-10-21 at 09.10.07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1" r="51210" b="55611"/>
          <a:stretch>
            <a:fillRect/>
          </a:stretch>
        </p:blipFill>
        <p:spPr bwMode="auto">
          <a:xfrm>
            <a:off x="11022647" y="4037167"/>
            <a:ext cx="753745" cy="836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C:\Users\Татьяна\AppData\Local\Microsoft\Windows\INetCache\Content.Word\WhatsApp Image 2025-10-21 at 09.10.06 (1).pn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35" t="53310" r="31011"/>
          <a:stretch/>
        </p:blipFill>
        <p:spPr bwMode="auto">
          <a:xfrm>
            <a:off x="8327665" y="5374004"/>
            <a:ext cx="712968" cy="16579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8F981121-A678-4742-AEC1-37DD96A933B1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910" b="100000" l="17449" r="94286">
                        <a14:foregroundMark x1="60000" y1="6432" x2="59592" y2="15926"/>
                        <a14:foregroundMark x1="32041" y1="63553" x2="33367" y2="74885"/>
                        <a14:foregroundMark x1="31735" y1="47320" x2="17449" y2="53752"/>
                        <a14:foregroundMark x1="37143" y1="34456" x2="36939" y2="40123"/>
                        <a14:foregroundMark x1="32551" y1="33997" x2="32041" y2="38285"/>
                        <a14:foregroundMark x1="28980" y1="31853" x2="29286" y2="38285"/>
                        <a14:foregroundMark x1="25816" y1="30781" x2="26429" y2="36447"/>
                        <a14:foregroundMark x1="21735" y1="34303" x2="19898" y2="39663"/>
                        <a14:foregroundMark x1="75000" y1="85145" x2="69898" y2="89740"/>
                        <a14:foregroundMark x1="67041" y1="41960" x2="67245" y2="47320"/>
                      </a14:backgroundRemoval>
                    </a14:imgEffect>
                  </a14:imgLayer>
                </a14:imgProps>
              </a:ext>
            </a:extLst>
          </a:blip>
          <a:srcRect l="43342" r="12813" b="-8816"/>
          <a:stretch/>
        </p:blipFill>
        <p:spPr>
          <a:xfrm>
            <a:off x="0" y="1288111"/>
            <a:ext cx="3692607" cy="6106602"/>
          </a:xfrm>
          <a:prstGeom prst="rect">
            <a:avLst/>
          </a:prstGeom>
        </p:spPr>
      </p:pic>
      <p:pic>
        <p:nvPicPr>
          <p:cNvPr id="16" name="Рисунок 15" descr="C:\Users\Татьяна\AppData\Local\Microsoft\Windows\INetCache\Content.Word\WhatsApp Image 2025-10-21 at 09.10.06 (1).png"/>
          <p:cNvPicPr/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35" t="53310" r="31011"/>
          <a:stretch/>
        </p:blipFill>
        <p:spPr bwMode="auto">
          <a:xfrm>
            <a:off x="3446437" y="4680565"/>
            <a:ext cx="1205939" cy="25088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7" name="Рисунок 16" descr="C:\Users\Татьяна\AppData\Local\Microsoft\Windows\INetCache\Content.Word\WhatsApp Image 2025-10-21 at 09.10.06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1" r="68990" b="53310"/>
          <a:stretch>
            <a:fillRect/>
          </a:stretch>
        </p:blipFill>
        <p:spPr bwMode="auto">
          <a:xfrm>
            <a:off x="3985206" y="5439092"/>
            <a:ext cx="775335" cy="14839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Татьяна\AppData\Local\Microsoft\Windows\INetCache\Content.Word\20742965_4gsw_p2gd_210722-no-bg-preview (carve.photos).pn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9" r="52991" b="49652"/>
          <a:stretch>
            <a:fillRect/>
          </a:stretch>
        </p:blipFill>
        <p:spPr bwMode="auto">
          <a:xfrm>
            <a:off x="11037569" y="5945105"/>
            <a:ext cx="723900" cy="956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Рисунок 18" descr="C:\Users\Татьяна\AppData\Local\Microsoft\Windows\INetCache\Content.Word\20742965_4gsw_p2gd_210722-no-bg-preview (carve.photos).png"/>
          <p:cNvPicPr/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9" r="52991" b="49652"/>
          <a:stretch>
            <a:fillRect/>
          </a:stretch>
        </p:blipFill>
        <p:spPr bwMode="auto">
          <a:xfrm>
            <a:off x="4633722" y="5935007"/>
            <a:ext cx="723900" cy="95631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C:\Users\Татьяна\AppData\Local\Microsoft\Windows\INetCache\Content.Word\20742965_4gsw_p2gd_210722-no-bg-preview (carve.photos).png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4" t="54167" r="52351"/>
          <a:stretch/>
        </p:blipFill>
        <p:spPr bwMode="auto">
          <a:xfrm>
            <a:off x="9384998" y="5769282"/>
            <a:ext cx="535305" cy="6248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1" name="Рисунок 20" descr="C:\Users\Татьяна\AppData\Local\Microsoft\Windows\INetCache\Content.Word\20742965_4gsw_p2gd_210722-no-bg-preview (carve.photos).png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4" t="54167" r="52351"/>
          <a:stretch/>
        </p:blipFill>
        <p:spPr bwMode="auto">
          <a:xfrm>
            <a:off x="10298385" y="5126672"/>
            <a:ext cx="535305" cy="6248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22" name="Рисунок 21" descr="C:\Users\Татьяна\AppData\Local\Microsoft\Windows\INetCache\Content.Word\20742965_4gsw_p2gd_210722-no-bg-preview (carve.photos).png"/>
          <p:cNvPicPr/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04" t="54167" r="52351"/>
          <a:stretch/>
        </p:blipFill>
        <p:spPr bwMode="auto">
          <a:xfrm>
            <a:off x="9720972" y="4371121"/>
            <a:ext cx="535305" cy="62484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100000" l="0" r="9921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612" y="77803"/>
            <a:ext cx="1606076" cy="1345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7569" y="181728"/>
            <a:ext cx="970503" cy="1260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99224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49" y="334347"/>
            <a:ext cx="4480193" cy="336014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27763" y="1347964"/>
            <a:ext cx="3323421" cy="2492566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8603" y="4121511"/>
            <a:ext cx="3466640" cy="259997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6528" y="4087111"/>
            <a:ext cx="3436652" cy="257748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7" name="Прямоугольник 6"/>
          <p:cNvSpPr/>
          <p:nvPr/>
        </p:nvSpPr>
        <p:spPr>
          <a:xfrm>
            <a:off x="8034129" y="-265817"/>
            <a:ext cx="644203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этап </a:t>
            </a:r>
          </a:p>
          <a:p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настольной игры</a:t>
            </a:r>
            <a:endParaRPr lang="ru-RU" sz="2400" u="sng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95516" y="1347964"/>
            <a:ext cx="3376173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карточек – вопросов с использованием художественной и методической литературы</a:t>
            </a:r>
            <a:endParaRPr lang="ru-RU" sz="2400" b="1" u="sng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6737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02713" y="345364"/>
            <a:ext cx="3591500" cy="269362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884" y="3382178"/>
            <a:ext cx="4039517" cy="3029638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414"/>
          <a:stretch/>
        </p:blipFill>
        <p:spPr>
          <a:xfrm>
            <a:off x="5558962" y="743636"/>
            <a:ext cx="2161551" cy="4153361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191"/>
          <a:stretch/>
        </p:blipFill>
        <p:spPr>
          <a:xfrm>
            <a:off x="8385263" y="1150723"/>
            <a:ext cx="3029744" cy="502973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8019019" y="-254800"/>
            <a:ext cx="644203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этап </a:t>
            </a:r>
          </a:p>
          <a:p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настольной игры</a:t>
            </a:r>
            <a:endParaRPr lang="ru-RU" sz="2400" u="sng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829018" y="4896997"/>
            <a:ext cx="3223870" cy="14773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 карточек с вопросами  и фишек-врачей</a:t>
            </a:r>
            <a:endParaRPr lang="ru-RU" sz="2400" b="1" u="sng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16738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6832" y="295841"/>
            <a:ext cx="4112964" cy="3084723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42" t="14976" r="13727" b="2537"/>
          <a:stretch/>
        </p:blipFill>
        <p:spPr>
          <a:xfrm>
            <a:off x="233191" y="3761173"/>
            <a:ext cx="3227942" cy="2776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4747" y="3783207"/>
            <a:ext cx="3815509" cy="2861632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3971" y="1051711"/>
            <a:ext cx="3320667" cy="249050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63" b="10280"/>
          <a:stretch/>
        </p:blipFill>
        <p:spPr>
          <a:xfrm>
            <a:off x="3980761" y="3999124"/>
            <a:ext cx="2846022" cy="211523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405" b="11423"/>
          <a:stretch/>
        </p:blipFill>
        <p:spPr>
          <a:xfrm>
            <a:off x="8482988" y="1511719"/>
            <a:ext cx="2559584" cy="1856451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7362100" y="-235848"/>
            <a:ext cx="6442033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Заключительный этап </a:t>
            </a:r>
          </a:p>
          <a:p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Представление</a:t>
            </a:r>
            <a:r>
              <a:rPr lang="ru-RU" sz="24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настольной игры</a:t>
            </a:r>
            <a:endParaRPr lang="ru-RU" sz="2400" u="sng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422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 descr="C:\Users\Татьяна\AppData\Local\Microsoft\Windows\INetCache\Content.Word\WhatsApp Image 2025-10-21 at 09.10.06 (1).pn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35" t="53310" r="31011"/>
          <a:stretch/>
        </p:blipFill>
        <p:spPr bwMode="auto">
          <a:xfrm>
            <a:off x="11582252" y="5348633"/>
            <a:ext cx="712968" cy="16579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5006" y="1399135"/>
            <a:ext cx="11441856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Цель игры: 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первым дойти до финиша — памятника Сергею Боткину, выполняя по пути интересные задания и собирая полезные предметы для «Аптечки Здоровья», формируя начальные представления о здоровом образе жизни и укреплении здоровья у детей старшего дошкольного возраста.</a:t>
            </a:r>
            <a:endParaRPr lang="ru-RU" sz="2400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25006" y="3220966"/>
            <a:ext cx="1157049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b="1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игры: </a:t>
            </a: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Знакомство с известным учёным, русским врачом-терапевтом, основоположником российской медицины, Сергеем Петровичем Боткиным, в честь которого названа улица в городе Екатеринбурге – улица </a:t>
            </a:r>
            <a:r>
              <a:rPr lang="ru-RU" sz="2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Боткинская</a:t>
            </a:r>
            <a:r>
              <a:rPr lang="ru-RU" sz="2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b="0" i="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Расширение знаний основ гигиены, здорового образа жизни, работой врачей и устройством человеческого тела.</a:t>
            </a:r>
          </a:p>
          <a:p>
            <a:pPr algn="just"/>
            <a:r>
              <a:rPr lang="ru-RU" sz="24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Развитие навыков работы в команде, тренировка счета, внимания, памяти, мелкой моторики.</a:t>
            </a:r>
            <a:endParaRPr lang="ru-RU" sz="2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400" b="0" i="0" dirty="0" smtClean="0">
                <a:solidFill>
                  <a:srgbClr val="00206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Пополнение словарного запаса, развитие зрительной и слуховой памяти.</a:t>
            </a:r>
          </a:p>
          <a:p>
            <a:pPr algn="just"/>
            <a:r>
              <a:rPr lang="ru-RU" sz="2400" b="0" i="0" dirty="0" smtClean="0">
                <a:solidFill>
                  <a:srgbClr val="333333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25006" y="10131"/>
            <a:ext cx="11228477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Настольная игра </a:t>
            </a:r>
            <a:r>
              <a:rPr lang="ru-RU" sz="24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для детей 6-7лет: </a:t>
            </a:r>
            <a:r>
              <a:rPr lang="ru-RU" sz="2400" u="sng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«Прогулка по </a:t>
            </a:r>
            <a:r>
              <a:rPr lang="ru-RU" sz="2400" u="sng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Боткинской</a:t>
            </a:r>
            <a:r>
              <a:rPr lang="ru-RU" sz="2400" u="sng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: Азбука здоровья»</a:t>
            </a:r>
            <a:endParaRPr lang="ru-RU" sz="2400" u="sng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8233" y="158749"/>
            <a:ext cx="970503" cy="126074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8" name="Рисунок 7" descr="C:\Users\Татьяна\AppData\Local\Microsoft\Windows\INetCache\Content.Word\WhatsApp Image 2025-10-21 at 09.10.06 (1).pn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21" r="68990" b="53310"/>
          <a:stretch>
            <a:fillRect/>
          </a:stretch>
        </p:blipFill>
        <p:spPr bwMode="auto">
          <a:xfrm>
            <a:off x="11369002" y="5595372"/>
            <a:ext cx="426499" cy="1262628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Татьяна\AppData\Local\Microsoft\Windows\INetCache\Content.Word\20742965_4gsw_p2gd_210722-no-bg-preview (carve.photos).pn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69" r="52991" b="49652"/>
          <a:stretch>
            <a:fillRect/>
          </a:stretch>
        </p:blipFill>
        <p:spPr bwMode="auto">
          <a:xfrm>
            <a:off x="10968233" y="6181090"/>
            <a:ext cx="511810" cy="67691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3713485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23373" y="563130"/>
            <a:ext cx="9689263" cy="332398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Развивающая, образовательная направленность:</a:t>
            </a:r>
          </a:p>
          <a:p>
            <a:pPr algn="just"/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ети в игре узнают о важности гигиены, правильного питания, зарядки, работе разных врачей и медицинских инструментах.</a:t>
            </a:r>
          </a:p>
          <a:p>
            <a:pPr algn="just"/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 </a:t>
            </a:r>
            <a:r>
              <a:rPr lang="ru-RU" sz="24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апоминают название одной из главных улиц города, связанной с медициной, и имя знаменитого врача Сергея Боткина.</a:t>
            </a:r>
          </a:p>
          <a:p>
            <a:pPr algn="just"/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•</a:t>
            </a:r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чат цифры </a:t>
            </a:r>
            <a:r>
              <a:rPr lang="ru-RU" sz="2400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(кубик), 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цвета </a:t>
            </a:r>
            <a:r>
              <a:rPr lang="ru-RU" sz="2400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(карточки), 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развивают речь </a:t>
            </a:r>
            <a:r>
              <a:rPr lang="ru-RU" sz="2400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(ответы на вопросы), 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моторику </a:t>
            </a:r>
            <a:r>
              <a:rPr lang="ru-RU" sz="2400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(выполнение действий) 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 социальные навыки </a:t>
            </a:r>
            <a:r>
              <a:rPr lang="ru-RU" sz="2400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(игра по правилам).</a:t>
            </a:r>
          </a:p>
          <a:p>
            <a:pPr algn="ctr"/>
            <a:endParaRPr lang="ru-RU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493993" y="3887117"/>
            <a:ext cx="9718643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Историческая справка для детей </a:t>
            </a:r>
            <a:r>
              <a:rPr lang="ru-RU" sz="2400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(можно кратко объяснить в правилах): «Сергей Боткин был очень знаменитым врачом. Он многое сделал для того, чтобы лечить людей правильно, учил других докторов, заботился о солдатах и даже о бедных людях, у которых не было денег на врача. Он говорил, что важно не только лечить болезнь, но и заботиться о всем организме».</a:t>
            </a:r>
            <a:endParaRPr lang="ru-RU" i="1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0305995" y="2225123"/>
            <a:ext cx="1814112" cy="4197483"/>
          </a:xfrm>
          <a:prstGeom prst="roundRect">
            <a:avLst/>
          </a:prstGeom>
          <a:solidFill>
            <a:schemeClr val="tx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Сергей Петрович Боткин — русский врач-терапевт, учёный, общественный деятель. </a:t>
            </a:r>
            <a:endParaRPr lang="ru-RU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sz="1400" b="1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его честь названа улица БОТКИНСКАЯ, в нашем городе Екатеринбурге.</a:t>
            </a:r>
            <a:endParaRPr lang="ru-RU" sz="1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Татьяна\AppData\Local\Microsoft\Windows\INetCache\Content.Word\WhatsApp Image 2025-10-21 at 13.36.23 (1).jpe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45031" y="315736"/>
            <a:ext cx="1336040" cy="17316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534804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7460" y="1054912"/>
            <a:ext cx="11463614" cy="563231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Правила игры:</a:t>
            </a:r>
          </a:p>
          <a:p>
            <a:pPr marL="457200" indent="-457200" algn="just">
              <a:buAutoNum type="arabicPeriod"/>
            </a:pPr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Подготовка: 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 игре могут принимать участие от 2 до 4 игроков, </a:t>
            </a:r>
            <a:r>
              <a:rPr lang="ru-RU" sz="240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аждый игрок выбирает фишку-врача и ставит её на старт. Карточки «Вопрос» и «Задание» кладутся стопками рубашкой вверх. Карточки «Аптечка» выкладываются отдельной стопкой.</a:t>
            </a:r>
          </a:p>
          <a:p>
            <a:pPr marL="457200" indent="-457200" algn="just">
              <a:buAutoNum type="arabicPeriod"/>
            </a:pPr>
            <a:endParaRPr lang="ru-RU" sz="2400" cap="none" spc="0" dirty="0" smtClean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 startAt="2"/>
            </a:pPr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Ход игры: </a:t>
            </a:r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гроки бросают кубик по очереди и перемещают свою фишку вперед на выпавшее количество клеток.</a:t>
            </a:r>
          </a:p>
          <a:p>
            <a:pPr algn="just"/>
            <a:endParaRPr lang="ru-RU" sz="2400" cap="none" spc="0" dirty="0" smtClean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3.	Попадание на клетку-локацию: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Поликлиника/Лаборатория/Стоматология: </a:t>
            </a:r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грок тянет синюю карточку «Вопрос от Доктора Боткина». Если он правильно отвечает на вопрос или выполняет действие, он берет одну зеленую карточку «Аптечка».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площадка: </a:t>
            </a:r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грок тянет желтую карточку «Задания от </a:t>
            </a:r>
            <a:r>
              <a:rPr lang="ru-RU" sz="2400" cap="none" spc="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Мойдодыра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». Выполнив веселое задание, он также получает карточку «Аптечка».</a:t>
            </a: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9058" b="25326"/>
          <a:stretch/>
        </p:blipFill>
        <p:spPr bwMode="auto">
          <a:xfrm>
            <a:off x="9282770" y="2579555"/>
            <a:ext cx="583474" cy="6223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4188" l="3667" r="90000">
                        <a14:foregroundMark x1="77917" y1="56688" x2="51250" y2="71563"/>
                        <a14:foregroundMark x1="32750" y1="60563" x2="10833" y2="48250"/>
                        <a14:foregroundMark x1="68667" y1="54375" x2="49833" y2="55188"/>
                        <a14:foregroundMark x1="30333" y1="45188" x2="15333" y2="39750"/>
                        <a14:foregroundMark x1="29000" y1="48750" x2="19083" y2="46688"/>
                        <a14:foregroundMark x1="27667" y1="42875" x2="17000" y2="43625"/>
                        <a14:foregroundMark x1="72083" y1="58000" x2="66667" y2="78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52" t="6502" r="20337" b="16463"/>
          <a:stretch/>
        </p:blipFill>
        <p:spPr>
          <a:xfrm rot="16956304">
            <a:off x="6987051" y="3363944"/>
            <a:ext cx="1323163" cy="1744399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7813" r="9231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381" t="28826" r="6286" b="17334"/>
          <a:stretch/>
        </p:blipFill>
        <p:spPr>
          <a:xfrm>
            <a:off x="4458789" y="0"/>
            <a:ext cx="3448595" cy="163192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11418" y="178597"/>
            <a:ext cx="1035671" cy="1345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1744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36500" y="384352"/>
            <a:ext cx="11463614" cy="600164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just"/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4.	Попадание на специальные клетки: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Зеленый крестик </a:t>
            </a:r>
            <a:r>
              <a:rPr lang="ru-RU" sz="2400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(Удача!): </a:t>
            </a:r>
            <a:r>
              <a:rPr lang="ru-RU" sz="2400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грок получает карточку «Аптечка» 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просто так (например, помог бабушке перейти дорогу).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Красный крестик </a:t>
            </a:r>
            <a:r>
              <a:rPr lang="ru-RU" sz="2400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(Простуда): 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игрок пропускает ход («отдыхает и лечится»).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Вопросительный знак </a:t>
            </a:r>
            <a:r>
              <a:rPr lang="ru-RU" sz="2400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(Сюрприз): </a:t>
            </a: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игрок тянет либо синюю, либо желтую карточку (по выбору ведущего или по жребию).</a:t>
            </a:r>
          </a:p>
          <a:p>
            <a:pPr algn="just"/>
            <a:endParaRPr lang="ru-RU" sz="2400" cap="none" spc="0" dirty="0" smtClean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b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5.	Как победить?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Чтобы пересечь финишную черту у памятника Боткину, нужно набрать ровно необходимое количество ходов.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Главное условие победы: у игрока на руках должна быть полная «Аптечка Здоровья» — по одной карточке каждого вида </a:t>
            </a:r>
            <a:r>
              <a:rPr lang="ru-RU" sz="2400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(Бинт, Вата, </a:t>
            </a:r>
            <a:r>
              <a:rPr lang="ru-RU" sz="2400" i="1" cap="none" spc="0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Витаминка</a:t>
            </a:r>
            <a:r>
              <a:rPr lang="ru-RU" sz="2400" i="1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, Пластырь, Мыло, Градусник).</a:t>
            </a:r>
          </a:p>
          <a:p>
            <a:pPr marL="342900" indent="-342900" algn="just">
              <a:buFont typeface="Wingdings" panose="05000000000000000000" pitchFamily="2" charset="2"/>
              <a:buChar char="Ø"/>
            </a:pPr>
            <a:endParaRPr lang="ru-RU" sz="2400" cap="none" spc="0" dirty="0" smtClean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ru-RU" sz="2400" cap="none" spc="0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!!! Если у игрока неполная аптечка, он продолжает ходить по кругу у памятника, выполняя задания, чтобы собрать недостающие предметы.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4981" y="279531"/>
            <a:ext cx="738523" cy="700971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4902" b="98039" l="7407" r="89815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8893879" y="1052133"/>
            <a:ext cx="654639" cy="6182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2500" b="91912" l="1818" r="95455">
                        <a14:foregroundMark x1="14545" y1="51471" x2="14545" y2="56618"/>
                        <a14:foregroundMark x1="13636" y1="57353" x2="15455" y2="62500"/>
                        <a14:foregroundMark x1="15455" y1="63235" x2="16364" y2="67647"/>
                        <a14:backgroundMark x1="23636" y1="87500" x2="10000" y2="77941"/>
                        <a14:backgroundMark x1="10909" y1="55147" x2="14545" y2="72794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970185" y="1313470"/>
            <a:ext cx="637761" cy="788504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34063" b="83563" l="2417" r="90000">
                        <a14:foregroundMark x1="66667" y1="36313" x2="68583" y2="78875"/>
                        <a14:foregroundMark x1="79500" y1="51438" x2="83333" y2="71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2" t="32129" b="14377"/>
          <a:stretch/>
        </p:blipFill>
        <p:spPr>
          <a:xfrm rot="578360">
            <a:off x="8578721" y="2391863"/>
            <a:ext cx="1437193" cy="102531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0000" b="90000" l="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6667" b="12932"/>
          <a:stretch/>
        </p:blipFill>
        <p:spPr>
          <a:xfrm>
            <a:off x="10191553" y="2183604"/>
            <a:ext cx="1608561" cy="1295462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0000" b="90000" l="1250" r="98583">
                        <a14:foregroundMark x1="67917" y1="33438" x2="80167" y2="8143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432835">
            <a:off x="6982446" y="1943229"/>
            <a:ext cx="1190333" cy="1587110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833" y="106546"/>
            <a:ext cx="1035671" cy="1345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51088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7426" y="601840"/>
            <a:ext cx="7773087" cy="54243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92017" y="-132203"/>
            <a:ext cx="3905409" cy="67021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игры:</a:t>
            </a:r>
          </a:p>
          <a:p>
            <a:pPr marL="342900" indent="-342900">
              <a:buAutoNum type="arabicPeriod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Игровое поле: яркое, красочное в виде пути вдоль улицы </a:t>
            </a:r>
            <a:r>
              <a:rPr lang="ru-RU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Боткинской</a:t>
            </a: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На нем изображены: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Старт: остановка общественного транспорта.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Ключевые локации</a:t>
            </a:r>
            <a:r>
              <a:rPr lang="ru-RU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(Клетки-остановки):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Поликлиника: здесь лечат горожан.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Лаборатория: здесь проводят анализы.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Стоматология: здесь лечат зубки.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Спортивная площадка: здесь занимаются зарядкой.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Памятник Сергею Боткину </a:t>
            </a:r>
            <a:r>
              <a:rPr lang="ru-RU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(Финиш): </a:t>
            </a: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Великому русскому врачу.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Дополнительные клетки: специальные клетки с символами </a:t>
            </a:r>
            <a:r>
              <a:rPr lang="ru-RU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(Зеленый крестик, красный крестик, вопросительный знак).</a:t>
            </a:r>
          </a:p>
        </p:txBody>
      </p:sp>
    </p:spTree>
    <p:extLst>
      <p:ext uri="{BB962C8B-B14F-4D97-AF65-F5344CB8AC3E}">
        <p14:creationId xmlns:p14="http://schemas.microsoft.com/office/powerpoint/2010/main" val="3691872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14898" y="106546"/>
            <a:ext cx="4632524" cy="480131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ru-RU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 игры: </a:t>
            </a:r>
          </a:p>
          <a:p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2. Фишки-врачи: 4 фишки в виде врачей разных специальностей </a:t>
            </a:r>
            <a:r>
              <a:rPr lang="ru-RU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(педиатр, хирург, стоматолог, лаборант).</a:t>
            </a:r>
          </a:p>
          <a:p>
            <a:pPr marL="342900" indent="-342900">
              <a:buAutoNum type="arabicPeriod" startAt="3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Игровой кубик: с гранями от 1 до 6.</a:t>
            </a:r>
          </a:p>
          <a:p>
            <a:pPr marL="342900" indent="-342900">
              <a:buAutoNum type="arabicPeriod" startAt="3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трех типов: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«Вопрос от Доктора Боткина» (синие): </a:t>
            </a:r>
            <a:r>
              <a:rPr lang="ru-RU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вопросы, связанные с основами гигиены, питания и здорового образа жизни.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«Задания от </a:t>
            </a:r>
            <a:r>
              <a:rPr lang="ru-RU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Мойдодыра</a:t>
            </a: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» (желтые): </a:t>
            </a:r>
            <a:r>
              <a:rPr lang="ru-RU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задания на движение и гигиену.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ru-RU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Карточки «Аптечка» </a:t>
            </a:r>
            <a:r>
              <a:rPr lang="ru-RU" i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(зеленые): предметы, которые игроки собирают (маленькие карточки-жетоны).</a:t>
            </a:r>
          </a:p>
          <a:p>
            <a:endParaRPr lang="ru-RU" b="1" dirty="0" smtClean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5833" y="106546"/>
            <a:ext cx="1035671" cy="134540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8778" y="348916"/>
            <a:ext cx="4693186" cy="3519889"/>
          </a:xfrm>
          <a:prstGeom prst="rect">
            <a:avLst/>
          </a:prstGeom>
          <a:solidFill>
            <a:srgbClr val="FFFFFF">
              <a:shade val="85000"/>
            </a:srgbClr>
          </a:solidFill>
          <a:ln w="127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3" t="23453" r="2208" b="3615"/>
          <a:stretch/>
        </p:blipFill>
        <p:spPr>
          <a:xfrm>
            <a:off x="6654189" y="4029668"/>
            <a:ext cx="4729254" cy="26605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42" t="47391" r="21366" b="9076"/>
          <a:stretch/>
        </p:blipFill>
        <p:spPr>
          <a:xfrm>
            <a:off x="2531160" y="4861894"/>
            <a:ext cx="3797995" cy="170125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57953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658" y="506777"/>
            <a:ext cx="4032173" cy="302413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8631" y="885480"/>
            <a:ext cx="3527236" cy="2645427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6584" y="4874097"/>
            <a:ext cx="2568394" cy="192629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Прямоугольник 4"/>
          <p:cNvSpPr/>
          <p:nvPr/>
        </p:nvSpPr>
        <p:spPr>
          <a:xfrm>
            <a:off x="219384" y="3252337"/>
            <a:ext cx="3679634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картой города Екатеринбурга и улицей </a:t>
            </a:r>
            <a:r>
              <a:rPr lang="ru-RU" sz="2400" b="1" dirty="0" err="1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Боткинская</a:t>
            </a:r>
            <a:endParaRPr lang="ru-RU" sz="2400" u="sng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32592" y="1961247"/>
            <a:ext cx="333527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Знакомство с доктором Сергеем Боткиным</a:t>
            </a:r>
            <a:endParaRPr lang="ru-RU" sz="2400" u="sng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437102" y="-123853"/>
            <a:ext cx="6442033" cy="83099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Подготовительный этап </a:t>
            </a:r>
          </a:p>
        </p:txBody>
      </p:sp>
      <p:pic>
        <p:nvPicPr>
          <p:cNvPr id="8" name="Picture 2" descr="Picture background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9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9274"/>
          <a:stretch/>
        </p:blipFill>
        <p:spPr bwMode="auto">
          <a:xfrm>
            <a:off x="8808414" y="4680565"/>
            <a:ext cx="3600000" cy="2177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 descr="C:\Users\Татьяна\AppData\Local\Microsoft\Windows\INetCache\Content.Word\WhatsApp Image 2025-10-21 at 09.10.06.pn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116" t="17822" r="62295" b="12871"/>
          <a:stretch/>
        </p:blipFill>
        <p:spPr bwMode="auto">
          <a:xfrm>
            <a:off x="11551177" y="3679150"/>
            <a:ext cx="662940" cy="10795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Татьяна\AppData\Local\Microsoft\Windows\INetCache\Content.Word\WhatsApp Image 2025-10-21 at 09.10.07.pn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01" r="51210" b="55611"/>
          <a:stretch>
            <a:fillRect/>
          </a:stretch>
        </p:blipFill>
        <p:spPr bwMode="auto">
          <a:xfrm>
            <a:off x="11022647" y="4037167"/>
            <a:ext cx="753745" cy="8369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Татьяна\AppData\Local\Microsoft\Windows\INetCache\Content.Word\WhatsApp Image 2025-10-21 at 13.36.23 (1).jpeg"/>
          <p:cNvPicPr/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1810" y="374886"/>
            <a:ext cx="1336040" cy="173164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3" name="Рисунок 12"/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91" t="11667" b="15513"/>
          <a:stretch/>
        </p:blipFill>
        <p:spPr>
          <a:xfrm>
            <a:off x="4870938" y="3958719"/>
            <a:ext cx="3614051" cy="279543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119530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195" y="253388"/>
            <a:ext cx="4054207" cy="30406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6723" y="4106533"/>
            <a:ext cx="3415228" cy="2561420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46618" y="1112700"/>
            <a:ext cx="3630058" cy="2722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7943" y="3833868"/>
            <a:ext cx="3778780" cy="2834085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6143" y="4386085"/>
            <a:ext cx="2306198" cy="1729649"/>
          </a:xfrm>
          <a:prstGeom prst="rect">
            <a:avLst/>
          </a:prstGeom>
          <a:solidFill>
            <a:srgbClr val="FFFFFF">
              <a:shade val="85000"/>
            </a:srgbClr>
          </a:solidFill>
          <a:ln w="1905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8071689" y="-225338"/>
            <a:ext cx="4734420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sz="2400" b="1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Практический этап </a:t>
            </a:r>
          </a:p>
          <a:p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Создания настольной игры</a:t>
            </a:r>
            <a:endParaRPr lang="ru-RU" sz="2400" u="sng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95516" y="1347964"/>
            <a:ext cx="3376173" cy="221599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ru-RU" cap="none" spc="0" dirty="0" smtClean="0">
              <a:ln w="0"/>
              <a:solidFill>
                <a:srgbClr val="0070C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Comic Sans MS" panose="030F0702030302020204" pitchFamily="66" charset="0"/>
            </a:endParaRPr>
          </a:p>
          <a:p>
            <a:pPr algn="ctr"/>
            <a:r>
              <a:rPr lang="ru-RU" sz="2400" b="1" dirty="0" smtClean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Совместное создание игрового поля с использованием ИКТ технологий, под руководством педагога</a:t>
            </a:r>
            <a:endParaRPr lang="ru-RU" sz="2400" b="1" u="sng" cap="none" spc="0" dirty="0">
              <a:ln w="0"/>
              <a:solidFill>
                <a:srgbClr val="00206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406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Сектор">
  <a:themeElements>
    <a:clrScheme name="Сектор">
      <a:dk1>
        <a:sysClr val="windowText" lastClr="000000"/>
      </a:dk1>
      <a:lt1>
        <a:sysClr val="window" lastClr="FFFFFF"/>
      </a:lt1>
      <a:dk2>
        <a:srgbClr val="537D0B"/>
      </a:dk2>
      <a:lt2>
        <a:srgbClr val="A9E257"/>
      </a:lt2>
      <a:accent1>
        <a:srgbClr val="38540A"/>
      </a:accent1>
      <a:accent2>
        <a:srgbClr val="31A274"/>
      </a:accent2>
      <a:accent3>
        <a:srgbClr val="236073"/>
      </a:accent3>
      <a:accent4>
        <a:srgbClr val="6C4D90"/>
      </a:accent4>
      <a:accent5>
        <a:srgbClr val="983C27"/>
      </a:accent5>
      <a:accent6>
        <a:srgbClr val="CD811F"/>
      </a:accent6>
      <a:hlink>
        <a:srgbClr val="293F06"/>
      </a:hlink>
      <a:folHlink>
        <a:srgbClr val="68883A"/>
      </a:folHlink>
    </a:clrScheme>
    <a:fontScheme name="Сектор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ектор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9759155-7935-4C61-A06C-C04380D1B16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179</TotalTime>
  <Words>668</Words>
  <Application>Microsoft Office PowerPoint</Application>
  <PresentationFormat>Широкоэкранный</PresentationFormat>
  <Paragraphs>89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20" baseType="lpstr">
      <vt:lpstr>Arial</vt:lpstr>
      <vt:lpstr>Calibri</vt:lpstr>
      <vt:lpstr>Century Gothic</vt:lpstr>
      <vt:lpstr>Comic Sans MS</vt:lpstr>
      <vt:lpstr>Times New Roman</vt:lpstr>
      <vt:lpstr>Wingdings</vt:lpstr>
      <vt:lpstr>Wingdings 3</vt:lpstr>
      <vt:lpstr>Сектор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24</cp:revision>
  <dcterms:created xsi:type="dcterms:W3CDTF">2025-10-24T10:30:04Z</dcterms:created>
  <dcterms:modified xsi:type="dcterms:W3CDTF">2025-10-24T13:37:56Z</dcterms:modified>
</cp:coreProperties>
</file>